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408" r:id="rId3"/>
    <p:sldId id="442" r:id="rId4"/>
    <p:sldId id="409" r:id="rId5"/>
    <p:sldId id="413" r:id="rId6"/>
    <p:sldId id="402" r:id="rId7"/>
    <p:sldId id="401" r:id="rId8"/>
    <p:sldId id="339" r:id="rId9"/>
    <p:sldId id="403" r:id="rId10"/>
    <p:sldId id="406" r:id="rId11"/>
    <p:sldId id="407" r:id="rId12"/>
    <p:sldId id="404" r:id="rId13"/>
    <p:sldId id="439" r:id="rId14"/>
    <p:sldId id="445" r:id="rId15"/>
    <p:sldId id="449" r:id="rId16"/>
    <p:sldId id="450" r:id="rId17"/>
    <p:sldId id="451" r:id="rId18"/>
    <p:sldId id="452" r:id="rId19"/>
    <p:sldId id="341" r:id="rId20"/>
    <p:sldId id="447" r:id="rId21"/>
    <p:sldId id="448" r:id="rId22"/>
    <p:sldId id="453" r:id="rId23"/>
    <p:sldId id="440" r:id="rId24"/>
    <p:sldId id="444" r:id="rId25"/>
    <p:sldId id="392" r:id="rId26"/>
    <p:sldId id="385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23" r:id="rId51"/>
    <p:sldId id="438" r:id="rId52"/>
    <p:sldId id="388" r:id="rId53"/>
    <p:sldId id="389" r:id="rId54"/>
    <p:sldId id="390" r:id="rId55"/>
    <p:sldId id="391" r:id="rId56"/>
    <p:sldId id="337" r:id="rId57"/>
    <p:sldId id="393" r:id="rId58"/>
    <p:sldId id="394" r:id="rId59"/>
    <p:sldId id="395" r:id="rId60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ECF1-FB08-48FC-B45D-807F443755F4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71E4-6861-4732-8F34-4F4D9FD11A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281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81DE-5AEF-4FAD-BA62-F267E0B801CD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2CAB0-A59A-4EF5-A5F9-E5624B5D4D2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825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616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695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44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3" descr="C:\Users\Bryan\Downloads\CS.DIT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990554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6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04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042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952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8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64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A75-51D1-4143-BA71-9D0DBE509351}" type="datetimeFigureOut">
              <a:rPr lang="en-IE" smtClean="0"/>
              <a:t>12/09/2016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1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yan.duggan@dit.i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skooter500" TargetMode="External"/><Relationship Id="rId2" Type="http://schemas.openxmlformats.org/officeDocument/2006/relationships/hyperlink" Target="http://docs.oracle.com/javase/tutorial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Dr Bryan Duggan</a:t>
            </a:r>
          </a:p>
          <a:p>
            <a:r>
              <a:rPr lang="en-GB" dirty="0" smtClean="0"/>
              <a:t>DIT School of Computing</a:t>
            </a:r>
          </a:p>
          <a:p>
            <a:r>
              <a:rPr lang="en-GB" dirty="0" smtClean="0">
                <a:hlinkClick r:id="rId2"/>
              </a:rPr>
              <a:t>bryan.duggan@dit.ie</a:t>
            </a:r>
            <a:endParaRPr lang="en-GB" dirty="0" smtClean="0"/>
          </a:p>
          <a:p>
            <a:r>
              <a:rPr lang="en-GB" dirty="0" smtClean="0"/>
              <a:t>@skooter500</a:t>
            </a:r>
            <a:endParaRPr lang="en-GB" dirty="0" smtClean="0"/>
          </a:p>
          <a:p>
            <a:r>
              <a:rPr lang="en-GB" dirty="0" smtClean="0"/>
              <a:t>http</a:t>
            </a:r>
            <a:r>
              <a:rPr lang="en-GB" dirty="0" smtClean="0"/>
              <a:t>://bryanduggan.org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5" name="AutoShape 2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AutoShape 4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29" name="Picture 5" descr="C:\Users\Bryan.discovery.000\Documents\Logos\DIT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85184"/>
            <a:ext cx="1556792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66877" y="764704"/>
            <a:ext cx="5369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 smtClean="0"/>
              <a:t>Object Oriented </a:t>
            </a:r>
          </a:p>
          <a:p>
            <a:pPr algn="ctr"/>
            <a:r>
              <a:rPr lang="en-GB" sz="6000" dirty="0" smtClean="0"/>
              <a:t>Programming</a:t>
            </a:r>
            <a:endParaRPr lang="en-IE" dirty="0"/>
          </a:p>
        </p:txBody>
      </p:sp>
      <p:pic>
        <p:nvPicPr>
          <p:cNvPr id="14" name="Picture 3" descr="C:\Users\Bryan\Downloads\CS.D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99285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57150"/>
            <a:ext cx="916305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705581"/>
            <a:ext cx="5347865" cy="49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bryanduggandotorg.files.wordpress.com/2014/11/untitle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73210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Why Processing?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It is immensely </a:t>
            </a:r>
            <a:r>
              <a:rPr lang="en-IE" b="1" dirty="0" smtClean="0"/>
              <a:t>fun</a:t>
            </a:r>
            <a:r>
              <a:rPr lang="en-IE" dirty="0" smtClean="0"/>
              <a:t>, </a:t>
            </a:r>
            <a:r>
              <a:rPr lang="en-IE" b="1" dirty="0" smtClean="0"/>
              <a:t>creative, addictive</a:t>
            </a:r>
          </a:p>
          <a:p>
            <a:r>
              <a:rPr lang="en-IE" dirty="0" smtClean="0"/>
              <a:t>You can learn programming by making cool stuff</a:t>
            </a:r>
          </a:p>
          <a:p>
            <a:r>
              <a:rPr lang="en-IE" dirty="0" smtClean="0"/>
              <a:t>Easier to attain a flow state</a:t>
            </a:r>
          </a:p>
          <a:p>
            <a:r>
              <a:rPr lang="en-IE" dirty="0" smtClean="0"/>
              <a:t>You can learn all the important stuff and it is easy to transfer these skills to other frameworks</a:t>
            </a:r>
          </a:p>
          <a:p>
            <a:r>
              <a:rPr lang="en-IE" dirty="0" smtClean="0"/>
              <a:t>You will learn &amp; code in lots of different languages in college</a:t>
            </a:r>
          </a:p>
          <a:p>
            <a:r>
              <a:rPr lang="en-IE" dirty="0" smtClean="0"/>
              <a:t>You can use Python, C++, Go, Swift whatever you like for your second semester assignment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39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Flow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Fully </a:t>
            </a:r>
            <a:r>
              <a:rPr lang="en-GB" dirty="0"/>
              <a:t>immersed in a feeling of energized focus, full involvement, and enjoyment in the process of the activity. </a:t>
            </a:r>
            <a:endParaRPr lang="en-GB" dirty="0" smtClean="0"/>
          </a:p>
          <a:p>
            <a:r>
              <a:rPr lang="en-GB" dirty="0" smtClean="0"/>
              <a:t>Complete </a:t>
            </a:r>
            <a:r>
              <a:rPr lang="en-GB" dirty="0"/>
              <a:t>absorption in what one does. </a:t>
            </a:r>
            <a:endParaRPr lang="en-GB" dirty="0" smtClean="0"/>
          </a:p>
          <a:p>
            <a:r>
              <a:rPr lang="en-GB" dirty="0" smtClean="0"/>
              <a:t>Named </a:t>
            </a:r>
            <a:r>
              <a:rPr lang="en-GB" dirty="0"/>
              <a:t>by </a:t>
            </a:r>
            <a:r>
              <a:rPr lang="en-GB" dirty="0" err="1"/>
              <a:t>Mihály</a:t>
            </a:r>
            <a:r>
              <a:rPr lang="en-GB" dirty="0"/>
              <a:t> </a:t>
            </a:r>
            <a:r>
              <a:rPr lang="en-GB" dirty="0" err="1"/>
              <a:t>Csíkszentmihályi</a:t>
            </a:r>
            <a:r>
              <a:rPr lang="en-GB" dirty="0"/>
              <a:t>, </a:t>
            </a:r>
            <a:r>
              <a:rPr lang="en-GB" dirty="0" smtClean="0"/>
              <a:t>the </a:t>
            </a:r>
            <a:r>
              <a:rPr lang="en-GB" dirty="0"/>
              <a:t>concept has existed for thousands of years under other guises, notably in some Eastern </a:t>
            </a:r>
            <a:r>
              <a:rPr lang="en-GB" dirty="0" smtClean="0"/>
              <a:t>religions</a:t>
            </a:r>
          </a:p>
          <a:p>
            <a:r>
              <a:rPr lang="en-GB" dirty="0" smtClean="0"/>
              <a:t>Achieving </a:t>
            </a:r>
            <a:r>
              <a:rPr lang="en-GB" dirty="0"/>
              <a:t>flow is often colloquially referred to as being in the </a:t>
            </a:r>
            <a:r>
              <a:rPr lang="en-GB" dirty="0" smtClean="0"/>
              <a:t>zone</a:t>
            </a:r>
          </a:p>
          <a:p>
            <a:r>
              <a:rPr lang="en-GB" dirty="0" smtClean="0"/>
              <a:t>Completely </a:t>
            </a:r>
            <a:r>
              <a:rPr lang="en-GB" dirty="0"/>
              <a:t>focused motivation. </a:t>
            </a:r>
            <a:endParaRPr lang="en-GB" dirty="0" smtClean="0"/>
          </a:p>
          <a:p>
            <a:r>
              <a:rPr lang="en-GB" dirty="0" smtClean="0"/>
              <a:t>Single-minded </a:t>
            </a:r>
            <a:r>
              <a:rPr lang="en-GB" dirty="0"/>
              <a:t>immersion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ultimate experience in harnessing the emotions in the service of performing and learning.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flow, the emotions are not just contained and </a:t>
            </a:r>
            <a:r>
              <a:rPr lang="en-GB" dirty="0" err="1"/>
              <a:t>channeled</a:t>
            </a:r>
            <a:r>
              <a:rPr lang="en-GB" dirty="0"/>
              <a:t>, but positive, energized, and aligned with the task at hand. 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/>
              <a:t>feeling of spontaneous joy, even rapture, while performing a </a:t>
            </a:r>
            <a:r>
              <a:rPr lang="en-GB" dirty="0" smtClean="0"/>
              <a:t>task</a:t>
            </a:r>
          </a:p>
          <a:p>
            <a:r>
              <a:rPr lang="en-GB" dirty="0" smtClean="0"/>
              <a:t>Deep </a:t>
            </a:r>
            <a:r>
              <a:rPr lang="en-GB" dirty="0"/>
              <a:t>focus on nothing but the activity – not even oneself or one's emotions.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38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2770" name="Picture 2" descr="Image result for flow sta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3794" name="Picture 2" descr="Image result for flow st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35808" cy="61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4818" name="Picture 2" descr="Image result for flow sta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734344"/>
            <a:ext cx="63817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2" descr="http://www.rubicon.dk/wp-content/uploads/joy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2196"/>
            <a:ext cx="10536574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Semester 2 - Java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Build a full music retrieval system similar to Tunepal using Java &amp; processing</a:t>
            </a:r>
          </a:p>
          <a:p>
            <a:pPr lvl="1"/>
            <a:r>
              <a:rPr lang="en-GB" dirty="0" smtClean="0"/>
              <a:t>The JDK</a:t>
            </a:r>
          </a:p>
          <a:p>
            <a:pPr lvl="1"/>
            <a:r>
              <a:rPr lang="en-GB" dirty="0" smtClean="0"/>
              <a:t>Maths library </a:t>
            </a:r>
          </a:p>
          <a:p>
            <a:pPr lvl="2"/>
            <a:r>
              <a:rPr lang="en-GB" dirty="0" smtClean="0"/>
              <a:t>Member visibility, operations</a:t>
            </a:r>
            <a:r>
              <a:rPr lang="en-IE" dirty="0" smtClean="0"/>
              <a:t>, static &amp; non-static</a:t>
            </a:r>
            <a:endParaRPr lang="en-GB" dirty="0" smtClean="0"/>
          </a:p>
          <a:p>
            <a:pPr lvl="1"/>
            <a:r>
              <a:rPr lang="en-GB" dirty="0" smtClean="0"/>
              <a:t>Dynamic programming</a:t>
            </a:r>
          </a:p>
          <a:p>
            <a:pPr lvl="1"/>
            <a:r>
              <a:rPr lang="en-GB" dirty="0" smtClean="0"/>
              <a:t>Eclipse</a:t>
            </a:r>
          </a:p>
          <a:p>
            <a:pPr lvl="1"/>
            <a:r>
              <a:rPr lang="en-GB" dirty="0" smtClean="0"/>
              <a:t>Using Java libraries</a:t>
            </a:r>
          </a:p>
          <a:p>
            <a:pPr lvl="1"/>
            <a:r>
              <a:rPr lang="en-GB" dirty="0" smtClean="0"/>
              <a:t>Collections framework</a:t>
            </a:r>
          </a:p>
          <a:p>
            <a:pPr lvl="1"/>
            <a:r>
              <a:rPr lang="en-GB" dirty="0" smtClean="0"/>
              <a:t>Digital signal processing</a:t>
            </a:r>
          </a:p>
          <a:p>
            <a:pPr lvl="1"/>
            <a:r>
              <a:rPr lang="en-GB" dirty="0" smtClean="0"/>
              <a:t>JDBC</a:t>
            </a:r>
          </a:p>
          <a:p>
            <a:pPr lvl="1"/>
            <a:r>
              <a:rPr lang="en-GB" dirty="0" smtClean="0"/>
              <a:t>Generics</a:t>
            </a:r>
          </a:p>
          <a:p>
            <a:pPr lvl="1"/>
            <a:r>
              <a:rPr lang="en-GB" dirty="0" smtClean="0"/>
              <a:t>Inner classes &amp; anonymous inner classes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050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About me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Graduate of DIT!</a:t>
            </a:r>
          </a:p>
          <a:p>
            <a:r>
              <a:rPr lang="en-IE" dirty="0" smtClean="0"/>
              <a:t>Teaching for around 15 years</a:t>
            </a:r>
          </a:p>
          <a:p>
            <a:r>
              <a:rPr lang="en-IE" dirty="0" smtClean="0"/>
              <a:t>I love programming</a:t>
            </a:r>
          </a:p>
          <a:p>
            <a:r>
              <a:rPr lang="en-IE" dirty="0" smtClean="0"/>
              <a:t>Make games, VR &amp; ,music projects</a:t>
            </a:r>
          </a:p>
          <a:p>
            <a:r>
              <a:rPr lang="en-IE" dirty="0" smtClean="0"/>
              <a:t>Run game Jams</a:t>
            </a:r>
          </a:p>
          <a:p>
            <a:r>
              <a:rPr lang="en-IE" dirty="0" err="1" smtClean="0"/>
              <a:t>Gamecraft</a:t>
            </a:r>
            <a:r>
              <a:rPr lang="en-IE" dirty="0" smtClean="0"/>
              <a:t> &amp; </a:t>
            </a:r>
            <a:r>
              <a:rPr lang="en-IE" dirty="0" err="1" smtClean="0"/>
              <a:t>DubLUDO</a:t>
            </a:r>
            <a:endParaRPr lang="en-IE" dirty="0" smtClean="0"/>
          </a:p>
          <a:p>
            <a:r>
              <a:rPr lang="en-IE" dirty="0" smtClean="0"/>
              <a:t>Yoga</a:t>
            </a:r>
          </a:p>
          <a:p>
            <a:r>
              <a:rPr lang="en-IE" dirty="0" smtClean="0"/>
              <a:t>Flute</a:t>
            </a:r>
          </a:p>
          <a:p>
            <a:r>
              <a:rPr lang="en-IE" dirty="0" smtClean="0"/>
              <a:t>Misty &amp; Tara</a:t>
            </a:r>
            <a:endParaRPr lang="en-IE" dirty="0"/>
          </a:p>
        </p:txBody>
      </p:sp>
      <p:pic>
        <p:nvPicPr>
          <p:cNvPr id="2050" name="Picture 2" descr="Image result for svi 7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57" y="1268760"/>
            <a:ext cx="285750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xx.fbcdn.net/v/t1.0-9/10455697_10153226459809199_1564279839820056775_n.jpg?oh=586a9ff4f8562915b1fcc3e0575b7b44&amp;oe=5881006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91" y="3933056"/>
            <a:ext cx="3391232" cy="25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2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Terence McKenna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GB" sz="1600" dirty="0" smtClean="0"/>
              <a:t>Lecture </a:t>
            </a:r>
            <a:r>
              <a:rPr lang="en-GB" sz="1600" dirty="0"/>
              <a:t>tours and </a:t>
            </a:r>
            <a:r>
              <a:rPr lang="en-GB" sz="1600" dirty="0" smtClean="0"/>
              <a:t>workshops</a:t>
            </a:r>
            <a:r>
              <a:rPr lang="en-GB" sz="1600" baseline="30000" dirty="0"/>
              <a:t> </a:t>
            </a:r>
            <a:r>
              <a:rPr lang="en-GB" sz="1600" dirty="0" smtClean="0"/>
              <a:t>promoting </a:t>
            </a:r>
            <a:r>
              <a:rPr lang="en-GB" sz="1600" dirty="0"/>
              <a:t>natural psychedelics as a way to explore universal mysteries, stimulate the imagination, and re-establish a harmonious relationship with </a:t>
            </a:r>
            <a:r>
              <a:rPr lang="en-GB" sz="1600" dirty="0" smtClean="0"/>
              <a:t>nature</a:t>
            </a:r>
          </a:p>
          <a:p>
            <a:r>
              <a:rPr lang="en-GB" sz="1600" dirty="0"/>
              <a:t>He was called the "Timothy Leary of the </a:t>
            </a:r>
            <a:r>
              <a:rPr lang="en-GB" sz="1600" dirty="0" smtClean="0"/>
              <a:t>'90s”</a:t>
            </a:r>
          </a:p>
          <a:p>
            <a:r>
              <a:rPr lang="en-GB" sz="1600" b="1" dirty="0"/>
              <a:t>Novelty theory and </a:t>
            </a:r>
            <a:r>
              <a:rPr lang="en-GB" sz="1600" b="1" dirty="0" err="1"/>
              <a:t>Timewave</a:t>
            </a:r>
            <a:r>
              <a:rPr lang="en-GB" sz="1600" b="1" dirty="0"/>
              <a:t> </a:t>
            </a:r>
            <a:r>
              <a:rPr lang="en-GB" sz="1600" b="1" dirty="0" smtClean="0"/>
              <a:t>Zero</a:t>
            </a:r>
          </a:p>
          <a:p>
            <a:r>
              <a:rPr lang="en-GB" sz="1600" b="1" dirty="0" smtClean="0"/>
              <a:t>The stoned ape theory</a:t>
            </a:r>
          </a:p>
          <a:p>
            <a:r>
              <a:rPr lang="en-GB" sz="1600" b="1" dirty="0" smtClean="0"/>
              <a:t>Magic mushroom spores from aliens</a:t>
            </a:r>
            <a:endParaRPr lang="en-GB" sz="1600" b="1" dirty="0"/>
          </a:p>
          <a:p>
            <a:r>
              <a:rPr lang="en-IE" sz="1600" i="1" dirty="0" smtClean="0"/>
              <a:t>True Hallucinations</a:t>
            </a:r>
          </a:p>
          <a:p>
            <a:r>
              <a:rPr lang="en-GB" sz="1600" i="1" dirty="0"/>
              <a:t>The Invisible Landscape: Mind, Hallucinogens and the I Ching</a:t>
            </a:r>
            <a:endParaRPr lang="en-GB" sz="1600" dirty="0" smtClean="0"/>
          </a:p>
          <a:p>
            <a:r>
              <a:rPr lang="en-GB" sz="2400" b="1" dirty="0"/>
              <a:t>Felt presence of direct </a:t>
            </a:r>
            <a:r>
              <a:rPr lang="en-GB" sz="2400" b="1" dirty="0" smtClean="0"/>
              <a:t>experience</a:t>
            </a:r>
            <a:endParaRPr lang="en-GB" sz="1600" b="1" dirty="0"/>
          </a:p>
        </p:txBody>
      </p:sp>
      <p:pic>
        <p:nvPicPr>
          <p:cNvPr id="27652" name="Picture 4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05569"/>
            <a:ext cx="4698267" cy="39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8674" name="Picture 2" descr="https://upload.wikimedia.org/wikipedia/commons/9/9d/Screenshot_of_Timewave_Zero_softw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2484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Programming = learning programming</a:t>
            </a:r>
          </a:p>
          <a:p>
            <a:r>
              <a:rPr lang="en-IE" dirty="0" smtClean="0"/>
              <a:t>Learning programming = programming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274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What do we do in the class/labs/tutorials?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In the class on Monday &amp; Tuesday</a:t>
            </a:r>
          </a:p>
          <a:p>
            <a:pPr lvl="1"/>
            <a:r>
              <a:rPr lang="en-IE" dirty="0" smtClean="0"/>
              <a:t>Everyone brings a laptop/tablet or phone to code on</a:t>
            </a:r>
          </a:p>
          <a:p>
            <a:pPr lvl="1"/>
            <a:r>
              <a:rPr lang="en-IE" dirty="0" smtClean="0"/>
              <a:t>We will learn a new thing together by making something</a:t>
            </a:r>
          </a:p>
          <a:p>
            <a:pPr lvl="1"/>
            <a:r>
              <a:rPr lang="en-IE" dirty="0" smtClean="0"/>
              <a:t>I will get us started and then you will build some of it yourself</a:t>
            </a:r>
          </a:p>
          <a:p>
            <a:pPr lvl="1"/>
            <a:r>
              <a:rPr lang="en-IE" smtClean="0"/>
              <a:t>Programmer yoga</a:t>
            </a:r>
            <a:endParaRPr lang="en-IE" dirty="0" smtClean="0"/>
          </a:p>
          <a:p>
            <a:r>
              <a:rPr lang="en-IE" dirty="0" smtClean="0"/>
              <a:t>In the tutorial on Friday</a:t>
            </a:r>
          </a:p>
          <a:p>
            <a:pPr lvl="1"/>
            <a:r>
              <a:rPr lang="en-IE" dirty="0" smtClean="0"/>
              <a:t>Usually an advanced system from the class</a:t>
            </a:r>
          </a:p>
          <a:p>
            <a:pPr lvl="1"/>
            <a:r>
              <a:rPr lang="en-IE" dirty="0" smtClean="0"/>
              <a:t>I set the problem, you guys code, we come together at the end to compare solution</a:t>
            </a:r>
          </a:p>
          <a:p>
            <a:r>
              <a:rPr lang="en-IE" dirty="0" smtClean="0"/>
              <a:t>In the lab</a:t>
            </a:r>
          </a:p>
          <a:p>
            <a:pPr lvl="1"/>
            <a:r>
              <a:rPr lang="en-IE" dirty="0" smtClean="0"/>
              <a:t>You guys work on a problem by yourself</a:t>
            </a:r>
          </a:p>
          <a:p>
            <a:pPr lvl="1"/>
            <a:r>
              <a:rPr lang="en-IE" dirty="0" smtClean="0"/>
              <a:t>Take an MCQ at the end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652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218" name="Picture 2" descr="https://lh3.googleusercontent.com/MTqoSBo55moIzcT72ALRP3DqvVECj-qRZ90yboZSaEIk=w1175-h881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1500733"/>
            <a:ext cx="11191875" cy="83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80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resources do I need?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Bring a laptop to class!</a:t>
            </a:r>
          </a:p>
          <a:p>
            <a:r>
              <a:rPr lang="en-IE" dirty="0" smtClean="0"/>
              <a:t>Processing, Eclipse, git for Windows, </a:t>
            </a:r>
            <a:r>
              <a:rPr lang="en-IE" dirty="0" err="1" smtClean="0"/>
              <a:t>SourceTree</a:t>
            </a:r>
            <a:endParaRPr lang="en-IE" dirty="0" smtClean="0"/>
          </a:p>
          <a:p>
            <a:r>
              <a:rPr lang="en-IE" dirty="0" smtClean="0"/>
              <a:t>Learning </a:t>
            </a:r>
            <a:r>
              <a:rPr lang="en-IE" dirty="0"/>
              <a:t>Processing book:</a:t>
            </a:r>
          </a:p>
          <a:p>
            <a:pPr lvl="1"/>
            <a:r>
              <a:rPr lang="en-IE" dirty="0"/>
              <a:t>http://www.learningprocessing.com/ </a:t>
            </a:r>
            <a:endParaRPr lang="en-IE" dirty="0" smtClean="0"/>
          </a:p>
          <a:p>
            <a:r>
              <a:rPr lang="en-GB" dirty="0" smtClean="0"/>
              <a:t>The Java Tutorial</a:t>
            </a:r>
          </a:p>
          <a:p>
            <a:pPr lvl="1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://docs.oracle.com/javase/tutorial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 smtClean="0"/>
              <a:t>The Nature of Code</a:t>
            </a:r>
          </a:p>
          <a:p>
            <a:pPr lvl="1"/>
            <a:r>
              <a:rPr lang="en-IE" dirty="0"/>
              <a:t>http://natureofcode.com/</a:t>
            </a:r>
            <a:endParaRPr lang="en-IE" dirty="0" smtClean="0"/>
          </a:p>
          <a:p>
            <a:r>
              <a:rPr lang="en-IE" dirty="0" smtClean="0"/>
              <a:t>My YouTube Channel</a:t>
            </a:r>
          </a:p>
          <a:p>
            <a:pPr lvl="1"/>
            <a:r>
              <a:rPr lang="en-IE" dirty="0" smtClean="0">
                <a:hlinkClick r:id="rId3"/>
              </a:rPr>
              <a:t>http://youtube.com/skooter500</a:t>
            </a:r>
            <a:endParaRPr lang="en-IE" dirty="0" smtClean="0"/>
          </a:p>
          <a:p>
            <a:r>
              <a:rPr lang="en-IE" dirty="0" smtClean="0"/>
              <a:t>The course website</a:t>
            </a:r>
          </a:p>
          <a:p>
            <a:pPr lvl="1"/>
            <a:r>
              <a:rPr lang="en-IE" dirty="0"/>
              <a:t>https://github.com/skooter500/OOP-2016-2017</a:t>
            </a:r>
            <a:endParaRPr lang="en-IE" dirty="0" smtClean="0"/>
          </a:p>
          <a:p>
            <a:pPr lvl="1"/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1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is the course assessed?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A lab test (Week 6)</a:t>
            </a:r>
          </a:p>
          <a:p>
            <a:r>
              <a:rPr lang="en-GB" dirty="0"/>
              <a:t>A take home assignment (due before Christmas)</a:t>
            </a:r>
          </a:p>
          <a:p>
            <a:pPr lvl="1"/>
            <a:r>
              <a:rPr lang="en-GB" dirty="0"/>
              <a:t>Code &amp; a video &amp; readme via </a:t>
            </a:r>
            <a:r>
              <a:rPr lang="en-GB" dirty="0" err="1" smtClean="0"/>
              <a:t>github</a:t>
            </a:r>
            <a:endParaRPr lang="en-GB" dirty="0" smtClean="0"/>
          </a:p>
          <a:p>
            <a:r>
              <a:rPr lang="en-GB" dirty="0" smtClean="0"/>
              <a:t>Weekly MCQ’s</a:t>
            </a:r>
          </a:p>
          <a:p>
            <a:r>
              <a:rPr lang="en-GB" dirty="0" smtClean="0"/>
              <a:t>A take home assignment over Christmas</a:t>
            </a:r>
          </a:p>
          <a:p>
            <a:r>
              <a:rPr lang="en-GB" dirty="0" smtClean="0"/>
              <a:t>A take home assignment semester 2</a:t>
            </a:r>
          </a:p>
          <a:p>
            <a:pPr lvl="1"/>
            <a:r>
              <a:rPr lang="en-GB" dirty="0" smtClean="0"/>
              <a:t>Games </a:t>
            </a:r>
            <a:r>
              <a:rPr lang="en-GB" dirty="0" err="1" smtClean="0"/>
              <a:t>Fleadh</a:t>
            </a:r>
            <a:r>
              <a:rPr lang="en-GB" dirty="0" smtClean="0"/>
              <a:t>/Imagine Cup are strongly encouraged</a:t>
            </a:r>
          </a:p>
          <a:p>
            <a:pPr lvl="1"/>
            <a:r>
              <a:rPr lang="en-GB" dirty="0" smtClean="0"/>
              <a:t>Anything you like</a:t>
            </a:r>
          </a:p>
          <a:p>
            <a:pPr lvl="1"/>
            <a:r>
              <a:rPr lang="en-GB" dirty="0" smtClean="0"/>
              <a:t>Any OO language you like</a:t>
            </a:r>
          </a:p>
          <a:p>
            <a:pPr lvl="1"/>
            <a:r>
              <a:rPr lang="en-GB" dirty="0" smtClean="0"/>
              <a:t>A blog &amp; a test plan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3005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Your first assignment!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 </a:t>
            </a:r>
            <a:r>
              <a:rPr lang="en-IE" dirty="0" err="1" smtClean="0"/>
              <a:t>hud</a:t>
            </a:r>
            <a:r>
              <a:rPr lang="en-IE" dirty="0" smtClean="0"/>
              <a:t>/UI for an upcoming sci-fi movie</a:t>
            </a:r>
          </a:p>
          <a:p>
            <a:r>
              <a:rPr lang="en-IE" dirty="0" smtClean="0"/>
              <a:t>You can base it on any movie you like or come up with your own</a:t>
            </a:r>
          </a:p>
          <a:p>
            <a:r>
              <a:rPr lang="en-IE" dirty="0" smtClean="0"/>
              <a:t>It should be </a:t>
            </a:r>
            <a:r>
              <a:rPr lang="en-IE" dirty="0" err="1" smtClean="0"/>
              <a:t>kinda</a:t>
            </a:r>
            <a:r>
              <a:rPr lang="en-IE" dirty="0" smtClean="0"/>
              <a:t> usable</a:t>
            </a:r>
          </a:p>
          <a:p>
            <a:r>
              <a:rPr lang="en-IE" dirty="0" smtClean="0"/>
              <a:t>It should have lots of animation &amp; interactivity</a:t>
            </a:r>
          </a:p>
          <a:p>
            <a:r>
              <a:rPr lang="en-IE" dirty="0" smtClean="0"/>
              <a:t>It can be as far out as you like. In other words it can be for an alien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264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098" name="Picture 2" descr="Image result for minority report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53721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inority report user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6858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36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122" name="Picture 2" descr="Image result for star wars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816" y="-1714500"/>
            <a:ext cx="15240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1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5362" name="Picture 2" descr="http://weekly.ascii.jp/elem/000/000/202/202710/20140227kato_msx01_cs1e1_480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3528392" cy="32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upload.wikimedia.org/wikipedia/commons/c/c5/Svi7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35129" cy="29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146" name="Picture 2" descr="Image result for star wars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2403648"/>
            <a:ext cx="18288000" cy="1037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06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170" name="Picture 2" descr="Image result for star wars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20" y="848013"/>
            <a:ext cx="9525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46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194" name="Picture 2" descr="LCARS by TheEnd19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88640"/>
            <a:ext cx="11344275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530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218" name="Picture 2" descr="Image result for lc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016213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72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42" name="Picture 2" descr="Image result for enders game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2" y="332656"/>
            <a:ext cx="800100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29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266" name="Picture 2" descr="Image result for enders game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700808"/>
            <a:ext cx="8712968" cy="36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53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3314" name="Picture 2" descr="Image result for iron man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98776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80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4338" name="Picture 2" descr="Image result for iron man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5652"/>
            <a:ext cx="8001000" cy="58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1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5362" name="Picture 2" descr="Image result for iron man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6138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6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386" name="Picture 2" descr="prometheus User Interfac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76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8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38" y="404664"/>
            <a:ext cx="2145679" cy="381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54" y="1037111"/>
            <a:ext cx="2105194" cy="3744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Tunepal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A search-by-playing app for Android and IOS</a:t>
            </a:r>
          </a:p>
          <a:p>
            <a:r>
              <a:rPr lang="en-IE" dirty="0" smtClean="0"/>
              <a:t>20K App users</a:t>
            </a:r>
          </a:p>
          <a:p>
            <a:r>
              <a:rPr lang="en-IE" dirty="0" smtClean="0"/>
              <a:t>23K music scores</a:t>
            </a:r>
          </a:p>
          <a:p>
            <a:r>
              <a:rPr lang="en-IE" dirty="0" smtClean="0"/>
              <a:t>Around 1K music searches per day</a:t>
            </a:r>
          </a:p>
          <a:p>
            <a:r>
              <a:rPr lang="en-IE" dirty="0" smtClean="0"/>
              <a:t>&gt; 2 Million searches (70% geotagged)</a:t>
            </a:r>
          </a:p>
          <a:p>
            <a:r>
              <a:rPr lang="en-IE" dirty="0" smtClean="0"/>
              <a:t>Links through to YouTube</a:t>
            </a:r>
          </a:p>
          <a:p>
            <a:r>
              <a:rPr lang="en-IE" dirty="0" smtClean="0"/>
              <a:t>MIDI Playback </a:t>
            </a:r>
            <a:r>
              <a:rPr lang="en-IE" dirty="0" smtClean="0">
                <a:sym typeface="Wingdings" panose="05000000000000000000" pitchFamily="2" charset="2"/>
              </a:rPr>
              <a:t></a:t>
            </a: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01" y="1954968"/>
            <a:ext cx="2145678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5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7410" name="Picture 2" descr="http://payload26.cargocollective.com/1/2/71872/2828753/blind_09_90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268760"/>
            <a:ext cx="666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67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8434" name="Picture 2" descr="The Avengers User Interface Desig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-387424"/>
            <a:ext cx="6667500" cy="77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320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9458" name="Picture 2" descr="TECH-A User Interfac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4638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30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0482" name="Picture 2" descr="Terminator Salvation User Interfac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8640"/>
            <a:ext cx="66675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11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21506" name="Picture 2" descr="Image result for 2001 a space odyssey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6096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2001 a space odyssey user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4654"/>
            <a:ext cx="5334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00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2530" name="Picture 2" descr="Image result for 2001 a space odyssey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4" y="1417638"/>
            <a:ext cx="8710936" cy="391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2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3554" name="Picture 2" descr="https://ilikeinterfaces.files.wordpress.com/2015/11/00_44_22001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896" y="0"/>
            <a:ext cx="18288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87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4578" name="Picture 2" descr="https://ilikeinterfaces.files.wordpress.com/2015/02/01_26_32003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9040" y="20425"/>
            <a:ext cx="18288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2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5602" name="Picture 2" descr="https://ilikeinterfaces.files.wordpress.com/2015/10/201_mit_0580_v0004_lc91dd6_tcf-0-00-00-00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7638"/>
            <a:ext cx="8244408" cy="43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1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6626" name="Picture 2" descr="https://ilikeinterfaces.files.wordpress.com/2015/03/00_09_21000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171400"/>
            <a:ext cx="12911403" cy="726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7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DEEP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028" name="Picture 4" descr="dee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2697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175" y="3404018"/>
            <a:ext cx="4216540" cy="23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4638"/>
            <a:ext cx="2823270" cy="1969365"/>
          </a:xfrm>
          <a:prstGeom prst="rect">
            <a:avLst/>
          </a:prstGeom>
        </p:spPr>
      </p:pic>
      <p:pic>
        <p:nvPicPr>
          <p:cNvPr id="5" name="Picture 2" descr="http://assets2.vice.com/images/content-images/2015/03/24/experiencing-deep-the-virtual-reality-game-that-relieves-anxiety-attacks-142-body-image-142719769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800" y="-269333"/>
            <a:ext cx="16773287" cy="73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2290" name="Picture 2" descr="Image result for airplane cockp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2656"/>
            <a:ext cx="76200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32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Ideas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 </a:t>
            </a:r>
            <a:r>
              <a:rPr lang="en-IE" dirty="0" err="1" smtClean="0"/>
              <a:t>comm</a:t>
            </a:r>
            <a:r>
              <a:rPr lang="en-IE" dirty="0" smtClean="0"/>
              <a:t> system</a:t>
            </a:r>
          </a:p>
          <a:p>
            <a:r>
              <a:rPr lang="en-IE" dirty="0" smtClean="0"/>
              <a:t>Navigation</a:t>
            </a:r>
          </a:p>
          <a:p>
            <a:r>
              <a:rPr lang="en-IE" dirty="0" smtClean="0"/>
              <a:t>Engines</a:t>
            </a:r>
          </a:p>
          <a:p>
            <a:r>
              <a:rPr lang="en-IE" dirty="0" smtClean="0"/>
              <a:t>Console</a:t>
            </a:r>
          </a:p>
          <a:p>
            <a:r>
              <a:rPr lang="en-IE" dirty="0" smtClean="0"/>
              <a:t>Weapons systems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34234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Keep in mind.. NO ONE in the history of programming EVER learned to program in one of these…</a:t>
            </a:r>
            <a:endParaRPr lang="en-IE" dirty="0"/>
          </a:p>
        </p:txBody>
      </p:sp>
      <p:pic>
        <p:nvPicPr>
          <p:cNvPr id="6146" name="Picture 2" descr="http://www.ed.ac.uk/polopoly_fs/1.43558!/fileManager/lecture-thea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3284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15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Consider…</a:t>
            </a:r>
            <a:endParaRPr lang="en-IE" dirty="0"/>
          </a:p>
        </p:txBody>
      </p:sp>
      <p:pic>
        <p:nvPicPr>
          <p:cNvPr id="7170" name="Picture 2" descr="http://sidez.net/wp-content/uploads/2013/03/choosing-a-plumb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73805"/>
            <a:ext cx="411317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plumbersforcharlotte.com/content/media/68dbc51d-9091-486a-b9a2-4f47cf4d71fd/Emergency-Pl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3805"/>
            <a:ext cx="4178754" cy="29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798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Consider..</a:t>
            </a:r>
            <a:endParaRPr lang="en-IE" dirty="0"/>
          </a:p>
        </p:txBody>
      </p:sp>
      <p:pic>
        <p:nvPicPr>
          <p:cNvPr id="8196" name="Picture 4" descr="http://potomacacademy.gmu.edu/ActivityImages/PianoClassLarge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5191125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musicmentors.com/assets/Class%20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27577" cy="27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27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218" name="Picture 2" descr="http://liaisoncollegeoakville.com/wp-content/uploads/2010/09/Chef_Mike_Class_2009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blogs.sheknows.com/realitytvmagazine.sheknows.com/2010/01/chef-academy-novelli-class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29000"/>
            <a:ext cx="43338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262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7300" dirty="0"/>
              <a:t>Learn programming</a:t>
            </a:r>
            <a:r>
              <a:rPr lang="en-IE" sz="9600" dirty="0"/>
              <a:t/>
            </a:r>
            <a:br>
              <a:rPr lang="en-IE" sz="9600" dirty="0"/>
            </a:b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IE" sz="18500" dirty="0" smtClean="0"/>
              <a:t>IT WILL </a:t>
            </a:r>
          </a:p>
          <a:p>
            <a:pPr marL="0" indent="0" algn="ctr">
              <a:buNone/>
            </a:pPr>
            <a:r>
              <a:rPr lang="en-IE" sz="18500" dirty="0" smtClean="0"/>
              <a:t>CHANGE YOR LIFE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62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entry clerk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r>
              <a:rPr lang="en-GB" dirty="0" smtClean="0"/>
              <a:t>Salary €8 per hour</a:t>
            </a:r>
          </a:p>
          <a:p>
            <a:endParaRPr lang="en-IE" dirty="0"/>
          </a:p>
        </p:txBody>
      </p:sp>
      <p:pic>
        <p:nvPicPr>
          <p:cNvPr id="1026" name="Picture 2" descr="http://www.rdegges.com/static/images/2012/programmer-staring-at-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204864"/>
            <a:ext cx="40576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22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Programmer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r>
              <a:rPr lang="en-GB" dirty="0" smtClean="0"/>
              <a:t>Salary €50 per hour</a:t>
            </a:r>
          </a:p>
          <a:p>
            <a:endParaRPr lang="en-IE" dirty="0"/>
          </a:p>
        </p:txBody>
      </p:sp>
      <p:pic>
        <p:nvPicPr>
          <p:cNvPr id="1026" name="Picture 2" descr="http://www.rdegges.com/static/images/2012/programmer-staring-at-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204864"/>
            <a:ext cx="40576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30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Really good Programmer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r>
              <a:rPr lang="en-GB" dirty="0" smtClean="0"/>
              <a:t>Salary €500 per hour</a:t>
            </a:r>
          </a:p>
          <a:p>
            <a:endParaRPr lang="en-IE" dirty="0"/>
          </a:p>
        </p:txBody>
      </p:sp>
      <p:pic>
        <p:nvPicPr>
          <p:cNvPr id="2050" name="Picture 2" descr="http://www.mensfitness.com/sites/mensfitness.com/files/imagecache/node_page_image/article_images/sand-sprint-arti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6"/>
            <a:ext cx="4299561" cy="27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Computational Thinking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How to construct solutions to open-ended </a:t>
            </a:r>
            <a:r>
              <a:rPr lang="en-IE" dirty="0"/>
              <a:t>problems</a:t>
            </a:r>
            <a:endParaRPr lang="en-IE" dirty="0" smtClean="0"/>
          </a:p>
          <a:p>
            <a:r>
              <a:rPr lang="en-IE" dirty="0" smtClean="0"/>
              <a:t>How </a:t>
            </a:r>
            <a:r>
              <a:rPr lang="en-IE" dirty="0"/>
              <a:t>to think like a programmer</a:t>
            </a:r>
          </a:p>
          <a:p>
            <a:pPr lvl="1"/>
            <a:r>
              <a:rPr lang="en-IE" dirty="0" smtClean="0"/>
              <a:t>Variables</a:t>
            </a:r>
          </a:p>
          <a:p>
            <a:pPr lvl="1"/>
            <a:r>
              <a:rPr lang="en-IE" dirty="0" smtClean="0"/>
              <a:t>Algorithms</a:t>
            </a:r>
          </a:p>
          <a:p>
            <a:pPr lvl="1"/>
            <a:r>
              <a:rPr lang="en-IE" dirty="0" smtClean="0"/>
              <a:t>Program design</a:t>
            </a:r>
          </a:p>
        </p:txBody>
      </p:sp>
    </p:spTree>
    <p:extLst>
      <p:ext uri="{BB962C8B-B14F-4D97-AF65-F5344CB8AC3E}">
        <p14:creationId xmlns:p14="http://schemas.microsoft.com/office/powerpoint/2010/main" val="5253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Computational Thinking using Processing – Semester 1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Using variables</a:t>
            </a:r>
          </a:p>
          <a:p>
            <a:r>
              <a:rPr lang="en-IE" dirty="0" smtClean="0"/>
              <a:t>Selection</a:t>
            </a:r>
          </a:p>
          <a:p>
            <a:r>
              <a:rPr lang="en-IE" dirty="0" smtClean="0"/>
              <a:t>Iteration</a:t>
            </a:r>
          </a:p>
          <a:p>
            <a:r>
              <a:rPr lang="en-IE" dirty="0" smtClean="0"/>
              <a:t>Arrays, Strings</a:t>
            </a:r>
          </a:p>
          <a:p>
            <a:r>
              <a:rPr lang="en-IE" dirty="0" smtClean="0"/>
              <a:t>Methods</a:t>
            </a:r>
          </a:p>
          <a:p>
            <a:r>
              <a:rPr lang="en-IE" dirty="0" smtClean="0"/>
              <a:t>Classes, fields, methods</a:t>
            </a:r>
          </a:p>
          <a:p>
            <a:r>
              <a:rPr lang="en-IE" dirty="0" smtClean="0"/>
              <a:t>Constructors</a:t>
            </a:r>
          </a:p>
          <a:p>
            <a:r>
              <a:rPr lang="en-IE" dirty="0" smtClean="0"/>
              <a:t>Inheritance</a:t>
            </a:r>
          </a:p>
          <a:p>
            <a:r>
              <a:rPr lang="en-IE" dirty="0" smtClean="0"/>
              <a:t>Polymorphism</a:t>
            </a:r>
          </a:p>
          <a:p>
            <a:r>
              <a:rPr lang="en-IE" dirty="0" smtClean="0"/>
              <a:t>Interfaces &amp; abstract classes</a:t>
            </a:r>
          </a:p>
          <a:p>
            <a:r>
              <a:rPr lang="en-IE" dirty="0" smtClean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7676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programming?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Whatever you think programming is…</a:t>
            </a:r>
          </a:p>
          <a:p>
            <a:r>
              <a:rPr lang="en-GB" dirty="0" smtClean="0"/>
              <a:t>It all boils down to one thing: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457200" lvl="1" indent="0" algn="ctr">
              <a:buNone/>
            </a:pPr>
            <a:r>
              <a:rPr lang="en-GB" sz="13800" dirty="0" smtClean="0"/>
              <a:t>Making Stuff</a:t>
            </a:r>
            <a:endParaRPr lang="en-IE" dirty="0"/>
          </a:p>
          <a:p>
            <a:pPr marL="57150" indent="0">
              <a:buNone/>
            </a:pPr>
            <a:endParaRPr lang="en-GB" sz="14200" dirty="0" smtClean="0"/>
          </a:p>
        </p:txBody>
      </p:sp>
    </p:spTree>
    <p:extLst>
      <p:ext uri="{BB962C8B-B14F-4D97-AF65-F5344CB8AC3E}">
        <p14:creationId xmlns:p14="http://schemas.microsoft.com/office/powerpoint/2010/main" val="478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 will make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Trigonometry</a:t>
            </a:r>
          </a:p>
          <a:p>
            <a:r>
              <a:rPr lang="en-IE" dirty="0" smtClean="0"/>
              <a:t>Circles spirals &amp; generative art</a:t>
            </a:r>
          </a:p>
          <a:p>
            <a:r>
              <a:rPr lang="en-IE" dirty="0" smtClean="0"/>
              <a:t>Data analysis &amp; visualisation</a:t>
            </a:r>
          </a:p>
          <a:p>
            <a:r>
              <a:rPr lang="en-IE" dirty="0" smtClean="0"/>
              <a:t>Conway’s game of life</a:t>
            </a:r>
          </a:p>
          <a:p>
            <a:r>
              <a:rPr lang="en-IE" dirty="0" err="1" smtClean="0"/>
              <a:t>Spacewars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140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847</Words>
  <Application>Microsoft Office PowerPoint</Application>
  <PresentationFormat>On-screen Show (4:3)</PresentationFormat>
  <Paragraphs>158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Wingdings</vt:lpstr>
      <vt:lpstr>Office Theme</vt:lpstr>
      <vt:lpstr>PowerPoint Presentation</vt:lpstr>
      <vt:lpstr>About me</vt:lpstr>
      <vt:lpstr>PowerPoint Presentation</vt:lpstr>
      <vt:lpstr>Tunepal</vt:lpstr>
      <vt:lpstr>DEEP</vt:lpstr>
      <vt:lpstr>Computational Thinking</vt:lpstr>
      <vt:lpstr>Computational Thinking using Processing – Semester 1</vt:lpstr>
      <vt:lpstr>What is programming?</vt:lpstr>
      <vt:lpstr>What we will make</vt:lpstr>
      <vt:lpstr>PowerPoint Presentation</vt:lpstr>
      <vt:lpstr>PowerPoint Presentation</vt:lpstr>
      <vt:lpstr>PowerPoint Presentation</vt:lpstr>
      <vt:lpstr>Why Processing?</vt:lpstr>
      <vt:lpstr>Flow</vt:lpstr>
      <vt:lpstr>PowerPoint Presentation</vt:lpstr>
      <vt:lpstr>PowerPoint Presentation</vt:lpstr>
      <vt:lpstr>PowerPoint Presentation</vt:lpstr>
      <vt:lpstr>PowerPoint Presentation</vt:lpstr>
      <vt:lpstr>Semester 2 - Java</vt:lpstr>
      <vt:lpstr>Terence McKenna</vt:lpstr>
      <vt:lpstr>PowerPoint Presentation</vt:lpstr>
      <vt:lpstr>PowerPoint Presentation</vt:lpstr>
      <vt:lpstr>What do we do in the class/labs/tutorials?</vt:lpstr>
      <vt:lpstr>PowerPoint Presentation</vt:lpstr>
      <vt:lpstr>What resources do I need?</vt:lpstr>
      <vt:lpstr>How is the course assessed?</vt:lpstr>
      <vt:lpstr>Your first assignment!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Ideas</vt:lpstr>
      <vt:lpstr>Keep in mind.. NO ONE in the history of programming EVER learned to program in one of these…</vt:lpstr>
      <vt:lpstr>Consider…</vt:lpstr>
      <vt:lpstr>Consider..</vt:lpstr>
      <vt:lpstr>PowerPoint Presentation</vt:lpstr>
      <vt:lpstr>Learn programming </vt:lpstr>
      <vt:lpstr>Data entry clerk</vt:lpstr>
      <vt:lpstr>Programmer</vt:lpstr>
      <vt:lpstr>Really good Programmer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for Fun &amp; Profit: The Story of Tunepal</dc:title>
  <dc:creator>Bryan Duggan</dc:creator>
  <cp:lastModifiedBy>Bryan Duggan</cp:lastModifiedBy>
  <cp:revision>89</cp:revision>
  <cp:lastPrinted>2011-10-26T17:39:23Z</cp:lastPrinted>
  <dcterms:created xsi:type="dcterms:W3CDTF">2010-11-17T15:56:37Z</dcterms:created>
  <dcterms:modified xsi:type="dcterms:W3CDTF">2016-09-12T19:47:30Z</dcterms:modified>
</cp:coreProperties>
</file>